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94" r:id="rId3"/>
    <p:sldId id="258" r:id="rId4"/>
    <p:sldId id="296" r:id="rId5"/>
    <p:sldId id="263" r:id="rId6"/>
    <p:sldId id="278" r:id="rId7"/>
    <p:sldId id="295" r:id="rId8"/>
    <p:sldId id="287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291" r:id="rId21"/>
    <p:sldId id="292" r:id="rId22"/>
    <p:sldId id="293" r:id="rId23"/>
    <p:sldId id="310" r:id="rId24"/>
    <p:sldId id="311" r:id="rId25"/>
    <p:sldId id="299" r:id="rId26"/>
    <p:sldId id="303" r:id="rId27"/>
    <p:sldId id="304" r:id="rId28"/>
    <p:sldId id="305" r:id="rId29"/>
    <p:sldId id="306" r:id="rId30"/>
    <p:sldId id="307" r:id="rId31"/>
    <p:sldId id="308" r:id="rId32"/>
    <p:sldId id="301" r:id="rId33"/>
    <p:sldId id="312" r:id="rId34"/>
    <p:sldId id="300" r:id="rId35"/>
    <p:sldId id="309" r:id="rId36"/>
    <p:sldId id="302" r:id="rId37"/>
    <p:sldId id="313" r:id="rId38"/>
    <p:sldId id="297" r:id="rId39"/>
    <p:sldId id="298" r:id="rId40"/>
    <p:sldId id="27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 autoAdjust="0"/>
    <p:restoredTop sz="90909" autoAdjust="0"/>
  </p:normalViewPr>
  <p:slideViewPr>
    <p:cSldViewPr snapToGrid="0" snapToObjects="1">
      <p:cViewPr>
        <p:scale>
          <a:sx n="100" d="100"/>
          <a:sy n="100" d="100"/>
        </p:scale>
        <p:origin x="2320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668BF-C39F-4540-8F7A-75624705B455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D20C9-1238-C14B-AE19-5E9C4ADAD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30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</a:t>
            </a:r>
            <a:r>
              <a:rPr lang="en-US" baseline="0" dirty="0" smtClean="0"/>
              <a:t> the project file</a:t>
            </a:r>
          </a:p>
          <a:p>
            <a:r>
              <a:rPr lang="en-US" baseline="0" dirty="0" smtClean="0"/>
              <a:t>have </a:t>
            </a:r>
            <a:r>
              <a:rPr lang="en-US" baseline="0" dirty="0" err="1" smtClean="0"/>
              <a:t>xcode</a:t>
            </a:r>
            <a:endParaRPr lang="en-US" baseline="0" dirty="0" smtClean="0"/>
          </a:p>
          <a:p>
            <a:r>
              <a:rPr lang="en-US" baseline="0" dirty="0" smtClean="0"/>
              <a:t>LAUNCH XCODE NAO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if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isn't working, use USB sticks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otherwise pair up with a neighbor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83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you click run, it’ll take a while before you see the app come up. Ignore phone app (nothing will happen there)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31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We'll</a:t>
            </a:r>
            <a:r>
              <a:rPr lang="en-US" baseline="0" dirty="0" smtClean="0"/>
              <a:t> pause here and walk around to see that everyone is up to speed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1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iPhone</a:t>
            </a:r>
            <a:r>
              <a:rPr lang="en-US" baseline="0" dirty="0" smtClean="0"/>
              <a:t> app already done, we’re just going to work on the watch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73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for the bookmark arrow – second from the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3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76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Delegate allows us to say we’re supporting Watch Connectivity</a:t>
            </a:r>
            <a:r>
              <a:rPr lang="en-US" baseline="0" dirty="0" smtClean="0"/>
              <a:t> in this 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Don’t worry if you see an error pop up, we’ll fix this in the next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07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opens up the connection between</a:t>
            </a:r>
            <a:r>
              <a:rPr lang="en-US" baseline="0" dirty="0" smtClean="0"/>
              <a:t> the watch and the phone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that the error goes away now that we’ve set up the necessary function for the </a:t>
            </a:r>
            <a:r>
              <a:rPr lang="en-US" baseline="0" dirty="0" err="1" smtClean="0"/>
              <a:t>WCSession</a:t>
            </a:r>
            <a:r>
              <a:rPr lang="en-US" baseline="0" dirty="0" smtClean="0"/>
              <a:t> delegate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27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and paste the code INTO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saveCounter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68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and paste</a:t>
            </a:r>
            <a:r>
              <a:rPr lang="en-US" baseline="0" dirty="0" smtClean="0"/>
              <a:t> the code INTO the </a:t>
            </a:r>
            <a:r>
              <a:rPr lang="en-US" baseline="0" dirty="0" err="1" smtClean="0"/>
              <a:t>incrementCounter</a:t>
            </a:r>
            <a:r>
              <a:rPr lang="en-US" baseline="0" dirty="0" smtClean="0"/>
              <a:t>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66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20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Remember,</a:t>
            </a:r>
            <a:r>
              <a:rPr lang="en-US" baseline="0" dirty="0" smtClean="0"/>
              <a:t> iPhone app is already done so it should just work for you now if you’ve done the watch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5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</a:t>
            </a:r>
            <a:r>
              <a:rPr lang="en-US" baseline="0" dirty="0" smtClean="0"/>
              <a:t> watch app will launch by itself. You need to manually launch the phone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15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will take a long time for your watch &amp; iPhone apps to load</a:t>
            </a:r>
          </a:p>
          <a:p>
            <a:r>
              <a:rPr lang="en-US" dirty="0" smtClean="0"/>
              <a:t>Watch</a:t>
            </a:r>
            <a:r>
              <a:rPr lang="en-US" baseline="0" dirty="0" smtClean="0"/>
              <a:t> Connectivity may not work very fast either </a:t>
            </a:r>
            <a:r>
              <a:rPr lang="mr-IN" baseline="0" dirty="0" smtClean="0"/>
              <a:t>–</a:t>
            </a:r>
            <a:r>
              <a:rPr lang="en-US" baseline="0" dirty="0" smtClean="0"/>
              <a:t> make sure you don’t have any error messages in your console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7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 more complicated Counter App with iPhone</a:t>
            </a:r>
            <a:r>
              <a:rPr lang="en-US" baseline="0" dirty="0" smtClean="0"/>
              <a:t> companion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Introduced in 2014 – </a:t>
            </a:r>
            <a:r>
              <a:rPr lang="en-US" dirty="0" smtClean="0"/>
              <a:t>Most personal</a:t>
            </a:r>
            <a:r>
              <a:rPr lang="en-US" baseline="0" dirty="0" smtClean="0"/>
              <a:t> wearable device apple has ever created</a:t>
            </a:r>
          </a:p>
          <a:p>
            <a:r>
              <a:rPr lang="en-US" baseline="0" dirty="0" smtClean="0"/>
              <a:t>Use cases for this are much different than any mobile device created before</a:t>
            </a:r>
          </a:p>
          <a:p>
            <a:r>
              <a:rPr lang="en-US" baseline="0" dirty="0" smtClean="0"/>
              <a:t>Applications of health &amp; fitness, tracking, etc. Only the beginning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9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Press Next, and save</a:t>
            </a:r>
            <a:r>
              <a:rPr lang="en-US" baseline="0" dirty="0" smtClean="0"/>
              <a:t> where ever you’d like to save the project. Once you choose that location, press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4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90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left side bar, Click</a:t>
            </a:r>
            <a:r>
              <a:rPr lang="en-US" baseline="0" dirty="0" smtClean="0"/>
              <a:t> on Hello Watch </a:t>
            </a:r>
            <a:r>
              <a:rPr lang="en-US" baseline="0" dirty="0" err="1" smtClean="0"/>
              <a:t>WatchKit</a:t>
            </a:r>
            <a:r>
              <a:rPr lang="en-US" baseline="0" dirty="0" smtClean="0"/>
              <a:t> App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Blank watch 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bottom half of the right sidebar,</a:t>
            </a:r>
            <a:r>
              <a:rPr lang="en-US" baseline="0" dirty="0" smtClean="0"/>
              <a:t> click on icon in the shape of a Circle with a square inside it (3</a:t>
            </a:r>
            <a:r>
              <a:rPr lang="en-US" baseline="30000" dirty="0" smtClean="0"/>
              <a:t>rd</a:t>
            </a:r>
            <a:r>
              <a:rPr lang="en-US" baseline="0" dirty="0" smtClean="0"/>
              <a:t> from the left)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4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emf"/><Relationship Id="rId5" Type="http://schemas.openxmlformats.org/officeDocument/2006/relationships/hyperlink" Target="http://bit.ly/ghc16app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2"/>
            <a:ext cx="9144001" cy="694969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324600" y="-91441"/>
            <a:ext cx="2819400" cy="69496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671" y="417796"/>
            <a:ext cx="5554129" cy="1306873"/>
          </a:xfrm>
        </p:spPr>
        <p:txBody>
          <a:bodyPr anchor="t">
            <a:normAutofit/>
          </a:bodyPr>
          <a:lstStyle>
            <a:lvl1pPr algn="l">
              <a:defRPr sz="3600" b="1" i="0">
                <a:solidFill>
                  <a:schemeClr val="tx1"/>
                </a:solidFill>
                <a:latin typeface="+mj-lt"/>
                <a:cs typeface="Tahoma (Headings)"/>
              </a:defRPr>
            </a:lvl1pPr>
          </a:lstStyle>
          <a:p>
            <a:r>
              <a:rPr lang="en-US" dirty="0" smtClean="0"/>
              <a:t>Session name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670" y="1760450"/>
            <a:ext cx="5554129" cy="764166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Here </a:t>
            </a:r>
          </a:p>
          <a:p>
            <a:r>
              <a:rPr lang="en-US" dirty="0" smtClean="0"/>
              <a:t>Presenter Twitter Handle Here</a:t>
            </a:r>
          </a:p>
          <a:p>
            <a:endParaRPr lang="en-US" dirty="0"/>
          </a:p>
        </p:txBody>
      </p:sp>
      <p:pic>
        <p:nvPicPr>
          <p:cNvPr id="9" name="Picture 8" descr="abi-ghc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9" y="965123"/>
            <a:ext cx="1793750" cy="1473200"/>
          </a:xfrm>
          <a:prstGeom prst="rect">
            <a:avLst/>
          </a:prstGeom>
        </p:spPr>
      </p:pic>
      <p:pic>
        <p:nvPicPr>
          <p:cNvPr id="12" name="Picture 11" descr="social_twitter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99" y="2863275"/>
            <a:ext cx="256675" cy="2566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7386254" y="2765909"/>
            <a:ext cx="130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#GHC16</a:t>
            </a:r>
            <a:endParaRPr lang="en-US" sz="2000" b="1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841978" y="303715"/>
            <a:ext cx="17940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2016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18" descr="ACM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8" y="5939924"/>
            <a:ext cx="1794022" cy="595252"/>
          </a:xfrm>
          <a:prstGeom prst="rect">
            <a:avLst/>
          </a:prstGeom>
        </p:spPr>
      </p:pic>
      <p:pic>
        <p:nvPicPr>
          <p:cNvPr id="20" name="Picture 19" descr="ABI logo - horizontal short version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8" y="5406636"/>
            <a:ext cx="1794021" cy="360820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6841979" y="5029019"/>
            <a:ext cx="179375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balloons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1" b="8705"/>
          <a:stretch/>
        </p:blipFill>
        <p:spPr>
          <a:xfrm>
            <a:off x="1715443" y="2438323"/>
            <a:ext cx="4609157" cy="44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36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6813"/>
            <a:ext cx="8229600" cy="4197782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389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6812"/>
            <a:ext cx="3945467" cy="4885057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40263" y="1166813"/>
            <a:ext cx="4046537" cy="4884554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1806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N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2"/>
            <a:ext cx="9144001" cy="62213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4934" y="537087"/>
            <a:ext cx="4385733" cy="4966246"/>
          </a:xfrm>
          <a:noFill/>
        </p:spPr>
        <p:txBody>
          <a:bodyPr>
            <a:normAutofit/>
          </a:bodyPr>
          <a:lstStyle>
            <a:lvl1pPr marL="365760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balloon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1" b="8705"/>
          <a:stretch/>
        </p:blipFill>
        <p:spPr>
          <a:xfrm>
            <a:off x="4534843" y="1709940"/>
            <a:ext cx="4609157" cy="44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8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2946400" cy="495300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1"/>
          </p:nvPr>
        </p:nvSpPr>
        <p:spPr>
          <a:xfrm>
            <a:off x="3556000" y="1155700"/>
            <a:ext cx="5130800" cy="4953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2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8229600" cy="9779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1"/>
          </p:nvPr>
        </p:nvSpPr>
        <p:spPr>
          <a:xfrm>
            <a:off x="457200" y="2235200"/>
            <a:ext cx="8229600" cy="387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03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2946400" cy="495300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17900" y="1155700"/>
            <a:ext cx="5168900" cy="4953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47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4572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909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33909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92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62992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8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6-GHC-art-fullsk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1"/>
            <a:ext cx="9144001" cy="207264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7200" y="891576"/>
            <a:ext cx="5053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Thank you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5501672"/>
            <a:ext cx="9144000" cy="13563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I-footer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66147"/>
            <a:ext cx="4152900" cy="448324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970867" y="3154745"/>
            <a:ext cx="4385733" cy="836542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Rate and review the session on our mobile app</a:t>
            </a:r>
          </a:p>
          <a:p>
            <a:pPr lvl="0"/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970867" y="2223415"/>
            <a:ext cx="561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46AEE6"/>
                </a:solidFill>
              </a:rPr>
              <a:t>Feedback?</a:t>
            </a:r>
            <a:endParaRPr lang="en-US" sz="4000" b="1" dirty="0">
              <a:solidFill>
                <a:srgbClr val="46AEE6"/>
              </a:solidFill>
            </a:endParaRPr>
          </a:p>
        </p:txBody>
      </p:sp>
      <p:pic>
        <p:nvPicPr>
          <p:cNvPr id="11" name="Picture 10" descr="ACM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14" y="5501673"/>
            <a:ext cx="3007786" cy="99797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970867" y="408110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dirty="0" smtClean="0"/>
              <a:t>Download at </a:t>
            </a:r>
            <a:r>
              <a:rPr lang="en-US" sz="2000" dirty="0" smtClean="0">
                <a:hlinkClick r:id="rId5"/>
              </a:rPr>
              <a:t>http://bit.ly/ghc16app</a:t>
            </a:r>
            <a:r>
              <a:rPr lang="en-US" sz="2000" dirty="0" smtClean="0"/>
              <a:t> </a:t>
            </a:r>
          </a:p>
          <a:p>
            <a:pPr lvl="0"/>
            <a:r>
              <a:rPr lang="en-US" sz="2000" dirty="0" smtClean="0"/>
              <a:t>or search GHC 16 in the app store</a:t>
            </a:r>
          </a:p>
        </p:txBody>
      </p:sp>
      <p:pic>
        <p:nvPicPr>
          <p:cNvPr id="12" name="Picture 11" descr="abi-ghc-logo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0355"/>
            <a:ext cx="2765022" cy="227090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57200" y="5171065"/>
            <a:ext cx="81788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balloons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1074" y="-91441"/>
            <a:ext cx="3672926" cy="20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1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0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38"/>
            <a:ext cx="8229600" cy="500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57200" y="6285019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PAGE </a:t>
            </a:r>
            <a:fld id="{4F726FA8-E8ED-5F40-AA1B-C538ACECDAFD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   |    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GRACE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HOPPER CELEBRATION 2016   </a:t>
            </a:r>
            <a:r>
              <a:rPr lang="en-US" sz="1000" b="0" baseline="0" dirty="0" smtClean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  #GHC16   |   @</a:t>
            </a:r>
            <a:r>
              <a:rPr lang="en-US" sz="1000" b="1" baseline="0" dirty="0" err="1" smtClean="0">
                <a:solidFill>
                  <a:schemeClr val="bg1">
                    <a:lumMod val="50000"/>
                  </a:schemeClr>
                </a:solidFill>
              </a:rPr>
              <a:t>kristinathai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000" b="0" baseline="0" dirty="0" smtClean="0">
                <a:solidFill>
                  <a:schemeClr val="bg1">
                    <a:lumMod val="50000"/>
                  </a:schemeClr>
                </a:solidFill>
              </a:rPr>
              <a:t> | 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sz="1000" b="1" baseline="0" dirty="0" err="1" smtClean="0">
                <a:solidFill>
                  <a:schemeClr val="bg1">
                    <a:lumMod val="50000"/>
                  </a:schemeClr>
                </a:solidFill>
              </a:rPr>
              <a:t>hellomayuko</a:t>
            </a:r>
            <a:endParaRPr lang="en-US" sz="1000" b="1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PRESENTED</a:t>
            </a:r>
            <a:r>
              <a:rPr lang="en-US" sz="1000" baseline="0" dirty="0" smtClean="0">
                <a:solidFill>
                  <a:schemeClr val="bg1">
                    <a:lumMod val="50000"/>
                  </a:schemeClr>
                </a:solidFill>
              </a:rPr>
              <a:t> BY THE ANITA BORG INSTITUTE AND THE ASSOCIATION FOR COMPUTING MACHINERY 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2016-GHC-art-fullsky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0"/>
            <a:ext cx="9144001" cy="272852"/>
          </a:xfrm>
          <a:prstGeom prst="rect">
            <a:avLst/>
          </a:prstGeom>
        </p:spPr>
      </p:pic>
      <p:pic>
        <p:nvPicPr>
          <p:cNvPr id="5" name="Picture 4" descr="abi-ghc-horiz-logo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15" y="6263016"/>
            <a:ext cx="1973985" cy="435008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457200" y="6126163"/>
            <a:ext cx="81788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94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3" r:id="rId3"/>
    <p:sldLayoutId id="2147483661" r:id="rId4"/>
    <p:sldLayoutId id="2147483654" r:id="rId5"/>
    <p:sldLayoutId id="2147483665" r:id="rId6"/>
    <p:sldLayoutId id="2147483666" r:id="rId7"/>
    <p:sldLayoutId id="2147483669" r:id="rId8"/>
    <p:sldLayoutId id="2147483675" r:id="rId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36550" indent="-284163" algn="l" defTabSz="4572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401638" algn="l" defTabSz="457200" rtl="0" eaLnBrk="1" latinLnBrk="0" hangingPunct="1">
        <a:spcBef>
          <a:spcPct val="20000"/>
        </a:spcBef>
        <a:buFont typeface="Lucida Grande"/>
        <a:buChar char="—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31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watchos/human-interface-guidelines/" TargetMode="External"/><Relationship Id="rId4" Type="http://schemas.openxmlformats.org/officeDocument/2006/relationships/hyperlink" Target="https://www.raywenderlich.com/" TargetMode="External"/><Relationship Id="rId5" Type="http://schemas.openxmlformats.org/officeDocument/2006/relationships/hyperlink" Target="https://www.natashatherobo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documentation/General/Conceptual/WatchKitProgrammingGuide/index.html?utm_source=designernew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mayuko@patreon.com" TargetMode="External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ristina_Thai@intuit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503" y="306036"/>
            <a:ext cx="5850462" cy="13068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Hello Watch!</a:t>
            </a:r>
            <a:br>
              <a:rPr lang="en-US" dirty="0" smtClean="0"/>
            </a:br>
            <a:r>
              <a:rPr lang="en-US" dirty="0" smtClean="0"/>
              <a:t>Build your First Apple Watch App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637" y="4742370"/>
            <a:ext cx="3900517" cy="13068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+mj-ea"/>
                <a:cs typeface="Tahoma (Headings)"/>
              </a:defRPr>
            </a:lvl1pPr>
          </a:lstStyle>
          <a:p>
            <a:r>
              <a:rPr lang="en-US" sz="3200" dirty="0" smtClean="0"/>
              <a:t>Download project files:</a:t>
            </a:r>
          </a:p>
          <a:p>
            <a:r>
              <a:rPr lang="en-US" sz="3200" dirty="0" err="1" smtClean="0"/>
              <a:t>bit.ly</a:t>
            </a:r>
            <a:r>
              <a:rPr lang="en-US" sz="3200" dirty="0" smtClean="0"/>
              <a:t>/</a:t>
            </a:r>
            <a:r>
              <a:rPr lang="en-US" sz="3200" dirty="0" err="1" smtClean="0"/>
              <a:t>ghcwatch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284031" y="1366075"/>
            <a:ext cx="25044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err="1" smtClean="0"/>
              <a:t>Mayuko</a:t>
            </a:r>
            <a:r>
              <a:rPr lang="en-US" sz="2000" dirty="0" smtClean="0"/>
              <a:t> Inoue</a:t>
            </a:r>
          </a:p>
          <a:p>
            <a:r>
              <a:rPr lang="en-US" sz="2000" dirty="0" smtClean="0"/>
              <a:t>iOS Software Engineer</a:t>
            </a:r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hellomayuko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17503" y="1366075"/>
            <a:ext cx="2587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Kristina Thai</a:t>
            </a:r>
            <a:endParaRPr lang="en-US" sz="2000" dirty="0"/>
          </a:p>
          <a:p>
            <a:r>
              <a:rPr lang="en-US" sz="2000" dirty="0"/>
              <a:t>iOS Software </a:t>
            </a:r>
            <a:r>
              <a:rPr lang="en-US" sz="2000" dirty="0" smtClean="0"/>
              <a:t>Engineer</a:t>
            </a:r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kristinathai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76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App Type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3" y="1087120"/>
            <a:ext cx="6108518" cy="4419600"/>
          </a:xfrm>
        </p:spPr>
      </p:pic>
      <p:sp>
        <p:nvSpPr>
          <p:cNvPr id="5" name="Rectangle 4"/>
          <p:cNvSpPr/>
          <p:nvPr/>
        </p:nvSpPr>
        <p:spPr>
          <a:xfrm>
            <a:off x="1747520" y="2032000"/>
            <a:ext cx="1005840" cy="8534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Your Project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924674"/>
            <a:ext cx="6960370" cy="5100206"/>
          </a:xfrm>
        </p:spPr>
      </p:pic>
    </p:spTree>
    <p:extLst>
      <p:ext uri="{BB962C8B-B14F-4D97-AF65-F5344CB8AC3E}">
        <p14:creationId xmlns:p14="http://schemas.microsoft.com/office/powerpoint/2010/main" val="6428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You’re In!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956707"/>
            <a:ext cx="6960370" cy="5036140"/>
          </a:xfrm>
        </p:spPr>
      </p:pic>
    </p:spTree>
    <p:extLst>
      <p:ext uri="{BB962C8B-B14F-4D97-AF65-F5344CB8AC3E}">
        <p14:creationId xmlns:p14="http://schemas.microsoft.com/office/powerpoint/2010/main" val="32795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the Interface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6" y="956707"/>
            <a:ext cx="6960368" cy="5036140"/>
          </a:xfrm>
        </p:spPr>
      </p:pic>
    </p:spTree>
    <p:extLst>
      <p:ext uri="{BB962C8B-B14F-4D97-AF65-F5344CB8AC3E}">
        <p14:creationId xmlns:p14="http://schemas.microsoft.com/office/powerpoint/2010/main" val="15952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the Label</a:t>
            </a:r>
            <a:endParaRPr lang="en-US" dirty="0"/>
          </a:p>
        </p:txBody>
      </p:sp>
      <p:pic>
        <p:nvPicPr>
          <p:cNvPr id="9" name="Label drag hello wat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0719" y="924674"/>
            <a:ext cx="5802561" cy="5065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0" y="3097306"/>
            <a:ext cx="1511300" cy="2921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35788" y="2178424"/>
            <a:ext cx="0" cy="84716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a Scheme</a:t>
            </a:r>
            <a:r>
              <a:rPr lang="is-IS" dirty="0" smtClean="0"/>
              <a:t>…and Run!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6" y="1400616"/>
            <a:ext cx="6960368" cy="4148320"/>
          </a:xfrm>
        </p:spPr>
      </p:pic>
      <p:sp>
        <p:nvSpPr>
          <p:cNvPr id="4" name="Rectangle 3"/>
          <p:cNvSpPr/>
          <p:nvPr/>
        </p:nvSpPr>
        <p:spPr>
          <a:xfrm>
            <a:off x="1518536" y="1290434"/>
            <a:ext cx="493144" cy="497726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Launch the App!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432"/>
          <a:stretch>
            <a:fillRect/>
          </a:stretch>
        </p:blipFill>
        <p:spPr>
          <a:xfrm>
            <a:off x="1987550" y="924674"/>
            <a:ext cx="5168900" cy="4953000"/>
          </a:xfrm>
        </p:spPr>
      </p:pic>
    </p:spTree>
    <p:extLst>
      <p:ext uri="{BB962C8B-B14F-4D97-AF65-F5344CB8AC3E}">
        <p14:creationId xmlns:p14="http://schemas.microsoft.com/office/powerpoint/2010/main" val="171800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16746" y="811407"/>
            <a:ext cx="6465146" cy="3943473"/>
          </a:xfrm>
        </p:spPr>
        <p:txBody>
          <a:bodyPr/>
          <a:lstStyle/>
          <a:p>
            <a:r>
              <a:rPr lang="en-US" dirty="0" smtClean="0"/>
              <a:t>Watch Counter App</a:t>
            </a:r>
            <a:br>
              <a:rPr lang="en-US" dirty="0" smtClean="0"/>
            </a:br>
            <a:r>
              <a:rPr lang="en-US" dirty="0" smtClean="0"/>
              <a:t>(with iPhone Companion App)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pic>
        <p:nvPicPr>
          <p:cNvPr id="3" name="Final Produ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0501" y="924674"/>
            <a:ext cx="5282998" cy="51057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84653" y="3356658"/>
            <a:ext cx="405114" cy="243069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06861" y="3322597"/>
            <a:ext cx="97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F Compact Display" charset="0"/>
                <a:ea typeface="SF Compact Display" charset="0"/>
                <a:cs typeface="SF Compact Display" charset="0"/>
              </a:rPr>
              <a:t>Increment</a:t>
            </a:r>
            <a:endParaRPr lang="en-US" sz="1400" dirty="0">
              <a:solidFill>
                <a:schemeClr val="bg1"/>
              </a:solidFill>
              <a:latin typeface="SF Compact Display" charset="0"/>
              <a:ea typeface="SF Compact Display" charset="0"/>
              <a:cs typeface="SF Compact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1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Application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66813"/>
            <a:ext cx="8229600" cy="419778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Open the </a:t>
            </a:r>
            <a:r>
              <a:rPr lang="en-US" dirty="0" err="1" smtClean="0"/>
              <a:t>Xcode</a:t>
            </a:r>
            <a:r>
              <a:rPr lang="en-US" dirty="0" smtClean="0"/>
              <a:t> project that we gave you (</a:t>
            </a:r>
            <a:r>
              <a:rPr lang="en-US" dirty="0" err="1" smtClean="0"/>
              <a:t>Counter.xcodeproj</a:t>
            </a:r>
            <a:r>
              <a:rPr lang="en-US" dirty="0" smtClean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sz="3200" dirty="0" err="1"/>
              <a:t>bit.ly</a:t>
            </a:r>
            <a:r>
              <a:rPr lang="en-US" sz="3200" dirty="0"/>
              <a:t>/</a:t>
            </a:r>
            <a:r>
              <a:rPr lang="en-US" sz="3200" dirty="0" err="1"/>
              <a:t>ghcwatch</a:t>
            </a:r>
            <a:endParaRPr lang="en-US" sz="3200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On left sidebar, navigate </a:t>
            </a:r>
            <a:r>
              <a:rPr lang="en-US" dirty="0"/>
              <a:t>to Counter </a:t>
            </a:r>
            <a:r>
              <a:rPr lang="en-US" dirty="0" err="1"/>
              <a:t>WatchKit</a:t>
            </a:r>
            <a:r>
              <a:rPr lang="en-US" dirty="0"/>
              <a:t> </a:t>
            </a:r>
            <a:r>
              <a:rPr lang="en-US" dirty="0" smtClean="0"/>
              <a:t>App &gt; </a:t>
            </a:r>
            <a:r>
              <a:rPr lang="en-US" dirty="0" err="1" smtClean="0"/>
              <a:t>Interface.storyboard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92" y="3818964"/>
            <a:ext cx="2073416" cy="20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Hi, I’m Kristina!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55850"/>
            <a:ext cx="1854200" cy="184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75" y="2260600"/>
            <a:ext cx="1828800" cy="1943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50" y="2209800"/>
            <a:ext cx="1854200" cy="2133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2311400"/>
            <a:ext cx="1968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Setup the Counter Label</a:t>
            </a:r>
            <a:endParaRPr lang="en-US" dirty="0"/>
          </a:p>
        </p:txBody>
      </p:sp>
      <p:pic>
        <p:nvPicPr>
          <p:cNvPr id="3" name="Counter Value I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546" y="924674"/>
            <a:ext cx="7004908" cy="4967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12" y="428206"/>
            <a:ext cx="1905000" cy="342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718612" y="175978"/>
            <a:ext cx="355842" cy="3508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96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buttons</a:t>
            </a:r>
            <a:endParaRPr lang="en-US" dirty="0"/>
          </a:p>
        </p:txBody>
      </p:sp>
      <p:pic>
        <p:nvPicPr>
          <p:cNvPr id="4" name="Drag out two butt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793" y="924674"/>
            <a:ext cx="6878413" cy="505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into split view</a:t>
            </a:r>
            <a:endParaRPr lang="en-US" dirty="0"/>
          </a:p>
        </p:txBody>
      </p:sp>
      <p:pic>
        <p:nvPicPr>
          <p:cNvPr id="4" name="split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30" y="848474"/>
            <a:ext cx="8978940" cy="52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counter label outlet</a:t>
            </a:r>
            <a:endParaRPr lang="en-US" dirty="0"/>
          </a:p>
        </p:txBody>
      </p:sp>
      <p:pic>
        <p:nvPicPr>
          <p:cNvPr id="4" name="Connect Counter Label Outl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" y="810375"/>
            <a:ext cx="8597900" cy="52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button actions</a:t>
            </a:r>
            <a:endParaRPr lang="en-US" dirty="0"/>
          </a:p>
        </p:txBody>
      </p:sp>
      <p:pic>
        <p:nvPicPr>
          <p:cNvPr id="4" name="Connect Ac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2163"/>
            <a:ext cx="9144000" cy="53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code!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24674"/>
            <a:ext cx="8229600" cy="138822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 the left sidebar, go to the Counter </a:t>
            </a:r>
            <a:r>
              <a:rPr lang="en-US" dirty="0" err="1" smtClean="0"/>
              <a:t>WatchKit</a:t>
            </a:r>
            <a:r>
              <a:rPr lang="en-US" dirty="0" smtClean="0"/>
              <a:t> Extension folder and click on 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CodeSnippets.swift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Hold down the Option key and click on “</a:t>
            </a:r>
            <a:r>
              <a:rPr lang="en-US" dirty="0" err="1" smtClean="0"/>
              <a:t>InterfaceController.swift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24"/>
          <a:stretch/>
        </p:blipFill>
        <p:spPr>
          <a:xfrm>
            <a:off x="0" y="2312894"/>
            <a:ext cx="9144000" cy="360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– Create a variable for your counter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032000"/>
            <a:ext cx="7035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– Import Watch Connectivity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60600"/>
            <a:ext cx="65532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– Add </a:t>
            </a:r>
            <a:r>
              <a:rPr lang="en-US" dirty="0" err="1" smtClean="0"/>
              <a:t>WCSessionDelegate</a:t>
            </a:r>
            <a:r>
              <a:rPr lang="en-US" dirty="0" smtClean="0"/>
              <a:t> to class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06600"/>
            <a:ext cx="8445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 – Setup Watch Connectivity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55700"/>
            <a:ext cx="8521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Hi! I’m </a:t>
            </a:r>
            <a:r>
              <a:rPr lang="en-US" dirty="0" err="1" smtClean="0"/>
              <a:t>Mayuko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2324100"/>
            <a:ext cx="1854200" cy="184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2324100"/>
            <a:ext cx="1816100" cy="190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2254250"/>
            <a:ext cx="1854200" cy="204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00" y="2254250"/>
            <a:ext cx="1790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5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– Setup your </a:t>
            </a:r>
            <a:r>
              <a:rPr lang="en-US" dirty="0" err="1" smtClean="0"/>
              <a:t>incrementCounter</a:t>
            </a:r>
            <a:r>
              <a:rPr lang="en-US" dirty="0" smtClean="0"/>
              <a:t>()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324100"/>
            <a:ext cx="8432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 – Setup your </a:t>
            </a:r>
            <a:r>
              <a:rPr lang="en-US" dirty="0" err="1" smtClean="0"/>
              <a:t>saveCounter</a:t>
            </a:r>
            <a:r>
              <a:rPr lang="en-US" dirty="0" smtClean="0"/>
              <a:t>()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006600"/>
            <a:ext cx="8255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Scheme</a:t>
            </a:r>
            <a:r>
              <a:rPr lang="is-IS" dirty="0" smtClean="0"/>
              <a:t>…and Run!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1" y="1270000"/>
            <a:ext cx="8097437" cy="40877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456" y="1270000"/>
            <a:ext cx="493144" cy="497726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Counter app on the iPhone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66" y="825099"/>
            <a:ext cx="3083859" cy="5185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17" y="795649"/>
            <a:ext cx="3118888" cy="52443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85529" y="1111623"/>
            <a:ext cx="663388" cy="8157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64125" y="2679161"/>
            <a:ext cx="17115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Swipe left to get</a:t>
            </a:r>
            <a:br>
              <a:rPr lang="en-US" dirty="0" smtClean="0"/>
            </a:br>
            <a:r>
              <a:rPr lang="en-US" dirty="0" smtClean="0"/>
              <a:t>to the 2</a:t>
            </a:r>
            <a:r>
              <a:rPr lang="en-US" baseline="30000" dirty="0" smtClean="0"/>
              <a:t>nd</a:t>
            </a:r>
            <a:r>
              <a:rPr lang="en-US" dirty="0" smtClean="0"/>
              <a:t> page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Click on the </a:t>
            </a:r>
          </a:p>
          <a:p>
            <a:pPr algn="ctr"/>
            <a:r>
              <a:rPr lang="en-US" dirty="0" smtClean="0"/>
              <a:t>Counter app</a:t>
            </a:r>
          </a:p>
        </p:txBody>
      </p:sp>
    </p:spTree>
    <p:extLst>
      <p:ext uri="{BB962C8B-B14F-4D97-AF65-F5344CB8AC3E}">
        <p14:creationId xmlns:p14="http://schemas.microsoft.com/office/powerpoint/2010/main" val="10221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Application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05" y="924674"/>
            <a:ext cx="5159269" cy="51205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84653" y="3356658"/>
            <a:ext cx="405114" cy="243069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01073" y="3345155"/>
            <a:ext cx="97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F Compact Display" charset="0"/>
                <a:ea typeface="SF Compact Display" charset="0"/>
                <a:cs typeface="SF Compact Display" charset="0"/>
              </a:rPr>
              <a:t>Increment</a:t>
            </a:r>
            <a:endParaRPr lang="en-US" sz="1400" dirty="0">
              <a:solidFill>
                <a:schemeClr val="bg1"/>
              </a:solidFill>
              <a:latin typeface="SF Compact Display" charset="0"/>
              <a:ea typeface="SF Compact Display" charset="0"/>
              <a:cs typeface="SF Compact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9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953" y="5249043"/>
            <a:ext cx="8166847" cy="511736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kristinathai</a:t>
            </a:r>
            <a:r>
              <a:rPr lang="en-US" dirty="0"/>
              <a:t>/watchOS3Counter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7" y="924674"/>
            <a:ext cx="7691718" cy="418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16746" y="811407"/>
            <a:ext cx="6465146" cy="3943473"/>
          </a:xfrm>
        </p:spPr>
        <p:txBody>
          <a:bodyPr/>
          <a:lstStyle/>
          <a:p>
            <a:r>
              <a:rPr lang="en-US" dirty="0" smtClean="0"/>
              <a:t>Resources and 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Kristina’s iOS &amp; </a:t>
            </a:r>
            <a:r>
              <a:rPr lang="en-US" dirty="0" err="1" smtClean="0"/>
              <a:t>watchOS</a:t>
            </a:r>
            <a:r>
              <a:rPr lang="en-US" dirty="0" smtClean="0"/>
              <a:t> Blog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6213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86500" y="3708400"/>
            <a:ext cx="2400300" cy="18796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166812"/>
            <a:ext cx="8229600" cy="470058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2"/>
              </a:rPr>
              <a:t>App Programming Guide </a:t>
            </a:r>
            <a:r>
              <a:rPr lang="en-US" dirty="0">
                <a:hlinkClick r:id="rId2"/>
              </a:rPr>
              <a:t>for Apple Watch </a:t>
            </a:r>
            <a:r>
              <a:rPr lang="en-US" dirty="0" smtClean="0">
                <a:hlinkClick r:id="rId2"/>
              </a:rPr>
              <a:t>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3"/>
              </a:rPr>
              <a:t>Apple Watch Human </a:t>
            </a:r>
            <a:r>
              <a:rPr lang="en-US" dirty="0">
                <a:hlinkClick r:id="rId3"/>
              </a:rPr>
              <a:t>Interface Guidelines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4"/>
              </a:rPr>
              <a:t>Ray </a:t>
            </a:r>
            <a:r>
              <a:rPr lang="en-US" dirty="0" err="1" smtClean="0">
                <a:hlinkClick r:id="rId4"/>
              </a:rPr>
              <a:t>Wenderlich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5"/>
              </a:rPr>
              <a:t>Natasha the </a:t>
            </a:r>
            <a:r>
              <a:rPr lang="en-US" dirty="0" smtClean="0">
                <a:hlinkClick r:id="rId5"/>
              </a:rPr>
              <a:t>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262675"/>
            <a:ext cx="8229600" cy="650036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Thanks!</a:t>
            </a:r>
            <a:endParaRPr lang="en-US" sz="50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26720" y="3884930"/>
            <a:ext cx="3911600" cy="178974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Kristina Thai</a:t>
            </a:r>
          </a:p>
          <a:p>
            <a:pPr algn="ctr"/>
            <a:r>
              <a:rPr lang="en-US" dirty="0" smtClean="0">
                <a:hlinkClick r:id="rId2"/>
              </a:rPr>
              <a:t>Kristina_Thai@intuit.com</a:t>
            </a:r>
            <a:endParaRPr lang="en-US" dirty="0" smtClean="0"/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kristinathai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940696" y="3837305"/>
            <a:ext cx="3535680" cy="1789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6550" indent="-284163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401638" algn="l" defTabSz="457200" rtl="0" eaLnBrk="1" latinLnBrk="0" hangingPunct="1">
              <a:spcBef>
                <a:spcPct val="20000"/>
              </a:spcBef>
              <a:buFont typeface="Lucida Grande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Mayuko</a:t>
            </a:r>
            <a:r>
              <a:rPr lang="en-US" dirty="0" smtClean="0"/>
              <a:t> Inoue</a:t>
            </a:r>
          </a:p>
          <a:p>
            <a:pPr algn="ctr"/>
            <a:r>
              <a:rPr lang="en-US" dirty="0" smtClean="0">
                <a:hlinkClick r:id="rId3"/>
              </a:rPr>
              <a:t>mayuko@patreon.com</a:t>
            </a:r>
            <a:endParaRPr lang="en-US" dirty="0" smtClean="0"/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hellomayuko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82" y="1348004"/>
            <a:ext cx="2289276" cy="2289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392" y="1346993"/>
            <a:ext cx="2290287" cy="22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0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 to Apple Watch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Hello Watch!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Counter App with iPhone Companion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Resources and 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Rate and review the session on our mobile app</a:t>
            </a:r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70867" y="2849887"/>
            <a:ext cx="3335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 smtClean="0"/>
              <a:t>kristinathai</a:t>
            </a:r>
            <a:r>
              <a:rPr lang="en-US" dirty="0" smtClean="0"/>
              <a:t>    @</a:t>
            </a:r>
            <a:r>
              <a:rPr lang="en-US" dirty="0" err="1" smtClean="0"/>
              <a:t>hellomayuko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54" y="841887"/>
            <a:ext cx="5855546" cy="3943473"/>
          </a:xfrm>
        </p:spPr>
        <p:txBody>
          <a:bodyPr/>
          <a:lstStyle/>
          <a:p>
            <a:r>
              <a:rPr lang="en-US" dirty="0" smtClean="0"/>
              <a:t>Apple Watch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2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Watch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4455"/>
            <a:ext cx="914400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Watch Architecture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9" y="1541780"/>
            <a:ext cx="8186042" cy="3629660"/>
          </a:xfrm>
        </p:spPr>
      </p:pic>
    </p:spTree>
    <p:extLst>
      <p:ext uri="{BB962C8B-B14F-4D97-AF65-F5344CB8AC3E}">
        <p14:creationId xmlns:p14="http://schemas.microsoft.com/office/powerpoint/2010/main" val="187397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54" y="841887"/>
            <a:ext cx="5855546" cy="3943473"/>
          </a:xfrm>
        </p:spPr>
        <p:txBody>
          <a:bodyPr/>
          <a:lstStyle/>
          <a:p>
            <a:r>
              <a:rPr lang="en-US" dirty="0" smtClean="0"/>
              <a:t>Hello Watch!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Watch Application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6" y="1087120"/>
            <a:ext cx="7125113" cy="4419600"/>
          </a:xfrm>
        </p:spPr>
      </p:pic>
      <p:sp>
        <p:nvSpPr>
          <p:cNvPr id="5" name="Rectangle 4"/>
          <p:cNvSpPr/>
          <p:nvPr/>
        </p:nvSpPr>
        <p:spPr>
          <a:xfrm>
            <a:off x="1544320" y="4064000"/>
            <a:ext cx="3545840" cy="41656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Master">
  <a:themeElements>
    <a:clrScheme name="ABI COLOR PALETTE">
      <a:dk1>
        <a:sysClr val="windowText" lastClr="000000"/>
      </a:dk1>
      <a:lt1>
        <a:sysClr val="window" lastClr="FFFFFF"/>
      </a:lt1>
      <a:dk2>
        <a:srgbClr val="46AEE6"/>
      </a:dk2>
      <a:lt2>
        <a:srgbClr val="E7E8E8"/>
      </a:lt2>
      <a:accent1>
        <a:srgbClr val="46AEE6"/>
      </a:accent1>
      <a:accent2>
        <a:srgbClr val="B5D424"/>
      </a:accent2>
      <a:accent3>
        <a:srgbClr val="F4841F"/>
      </a:accent3>
      <a:accent4>
        <a:srgbClr val="EF4135"/>
      </a:accent4>
      <a:accent5>
        <a:srgbClr val="F6CD3C"/>
      </a:accent5>
      <a:accent6>
        <a:srgbClr val="0C6198"/>
      </a:accent6>
      <a:hlink>
        <a:srgbClr val="0C6198"/>
      </a:hlink>
      <a:folHlink>
        <a:srgbClr val="575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5776</TotalTime>
  <Words>658</Words>
  <Application>Microsoft Macintosh PowerPoint</Application>
  <PresentationFormat>On-screen Show (4:3)</PresentationFormat>
  <Paragraphs>134</Paragraphs>
  <Slides>40</Slides>
  <Notes>22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Lucida Grande</vt:lpstr>
      <vt:lpstr>Mangal</vt:lpstr>
      <vt:lpstr>SF Compact Display</vt:lpstr>
      <vt:lpstr>Tahoma (Headings)</vt:lpstr>
      <vt:lpstr>Slide Master</vt:lpstr>
      <vt:lpstr>Hello Watch! Build your First Apple Watch App</vt:lpstr>
      <vt:lpstr>Hi, I’m Kristina!</vt:lpstr>
      <vt:lpstr>Hi! I’m Mayuko</vt:lpstr>
      <vt:lpstr>Workshop Agenda</vt:lpstr>
      <vt:lpstr>Apple Watch</vt:lpstr>
      <vt:lpstr>Apple Watch</vt:lpstr>
      <vt:lpstr>Apple Watch Architecture</vt:lpstr>
      <vt:lpstr>Hello Watch! App</vt:lpstr>
      <vt:lpstr>Hello Watch Application</vt:lpstr>
      <vt:lpstr>Choose App Type</vt:lpstr>
      <vt:lpstr>Name Your Project</vt:lpstr>
      <vt:lpstr>You’re In!</vt:lpstr>
      <vt:lpstr>Build the Interface</vt:lpstr>
      <vt:lpstr>Drag the Label</vt:lpstr>
      <vt:lpstr>Pick a Scheme…and Run!</vt:lpstr>
      <vt:lpstr>Launch the App!</vt:lpstr>
      <vt:lpstr>Watch Counter App (with iPhone Companion App)</vt:lpstr>
      <vt:lpstr>Final Product</vt:lpstr>
      <vt:lpstr>Counter Application</vt:lpstr>
      <vt:lpstr>Setup the Counter Label</vt:lpstr>
      <vt:lpstr>Add the buttons</vt:lpstr>
      <vt:lpstr>Go into split view</vt:lpstr>
      <vt:lpstr>Connect the counter label outlet</vt:lpstr>
      <vt:lpstr>Connect the button actions</vt:lpstr>
      <vt:lpstr>Time to code!</vt:lpstr>
      <vt:lpstr>1 – Create a variable for your counter</vt:lpstr>
      <vt:lpstr>2 – Import Watch Connectivity framework</vt:lpstr>
      <vt:lpstr>3 – Add WCSessionDelegate to class definition</vt:lpstr>
      <vt:lpstr>4 – Setup Watch Connectivity</vt:lpstr>
      <vt:lpstr>5 – Setup your incrementCounter() function</vt:lpstr>
      <vt:lpstr>6 – Setup your saveCounter() function</vt:lpstr>
      <vt:lpstr>Choose Your Scheme…and Run!</vt:lpstr>
      <vt:lpstr>Open the Counter app on the iPhone</vt:lpstr>
      <vt:lpstr>Counter Application</vt:lpstr>
      <vt:lpstr>Final Project Code</vt:lpstr>
      <vt:lpstr>Resources and Q&amp;A</vt:lpstr>
      <vt:lpstr>Kristina’s iOS &amp; watchOS Blog</vt:lpstr>
      <vt:lpstr>Resources</vt:lpstr>
      <vt:lpstr>Thanks!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 Nofelt</dc:creator>
  <cp:lastModifiedBy>Thai, Kristina</cp:lastModifiedBy>
  <cp:revision>250</cp:revision>
  <dcterms:created xsi:type="dcterms:W3CDTF">2015-09-15T20:21:55Z</dcterms:created>
  <dcterms:modified xsi:type="dcterms:W3CDTF">2016-10-20T19:51:49Z</dcterms:modified>
</cp:coreProperties>
</file>